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0" autoAdjust="0"/>
    <p:restoredTop sz="94660"/>
  </p:normalViewPr>
  <p:slideViewPr>
    <p:cSldViewPr>
      <p:cViewPr varScale="1">
        <p:scale>
          <a:sx n="62" d="100"/>
          <a:sy n="62" d="100"/>
        </p:scale>
        <p:origin x="-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EB7EB29-5050-43D1-9CC2-F12622E26F4A}" type="datetimeFigureOut">
              <a:rPr lang="en-US" smtClean="0"/>
              <a:pPr/>
              <a:t>5/6/2011</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31218A72-2C73-43FF-9492-7E16D2B98D7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7B1B205-EC5A-4944-A4FB-DC73474CD135}" type="datetimeFigureOut">
              <a:rPr lang="en-US" smtClean="0"/>
              <a:pPr/>
              <a:t>5/6/2011</a:t>
            </a:fld>
            <a:endParaRPr lang="en-US"/>
          </a:p>
        </p:txBody>
      </p:sp>
      <p:sp>
        <p:nvSpPr>
          <p:cNvPr id="16" name="Slide Number Placeholder 15"/>
          <p:cNvSpPr>
            <a:spLocks noGrp="1"/>
          </p:cNvSpPr>
          <p:nvPr>
            <p:ph type="sldNum" sz="quarter" idx="11"/>
          </p:nvPr>
        </p:nvSpPr>
        <p:spPr/>
        <p:txBody>
          <a:bodyPr/>
          <a:lstStyle/>
          <a:p>
            <a:fld id="{CAD9A3CE-2E75-44D7-8A5C-0FCF48A794F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7B1B205-EC5A-4944-A4FB-DC73474CD135}" type="datetimeFigureOut">
              <a:rPr lang="en-US" smtClean="0"/>
              <a:pPr/>
              <a:t>5/6/2011</a:t>
            </a:fld>
            <a:endParaRPr lang="en-US"/>
          </a:p>
        </p:txBody>
      </p:sp>
      <p:sp>
        <p:nvSpPr>
          <p:cNvPr id="15" name="Slide Number Placeholder 14"/>
          <p:cNvSpPr>
            <a:spLocks noGrp="1"/>
          </p:cNvSpPr>
          <p:nvPr>
            <p:ph type="sldNum" sz="quarter" idx="15"/>
          </p:nvPr>
        </p:nvSpPr>
        <p:spPr/>
        <p:txBody>
          <a:bodyPr/>
          <a:lstStyle>
            <a:lvl1pPr algn="ctr">
              <a:defRPr/>
            </a:lvl1pPr>
          </a:lstStyle>
          <a:p>
            <a:fld id="{CAD9A3CE-2E75-44D7-8A5C-0FCF48A794F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7B1B205-EC5A-4944-A4FB-DC73474CD135}" type="datetimeFigureOut">
              <a:rPr lang="en-US" smtClean="0"/>
              <a:pPr/>
              <a:t>5/6/2011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B1B205-EC5A-4944-A4FB-DC73474CD135}" type="datetimeFigureOut">
              <a:rPr lang="en-US" smtClean="0"/>
              <a:pPr/>
              <a:t>5/6/2011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D9A3CE-2E75-44D7-8A5C-0FCF48A794F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B1B205-EC5A-4944-A4FB-DC73474CD135}" type="datetimeFigureOut">
              <a:rPr lang="en-US" smtClean="0"/>
              <a:pPr/>
              <a:t>5/6/2011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9A3CE-2E75-44D7-8A5C-0FCF48A794F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1B205-EC5A-4944-A4FB-DC73474CD135}" type="datetimeFigureOut">
              <a:rPr lang="en-US" smtClean="0"/>
              <a:pPr/>
              <a:t>5/6/2011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9A3CE-2E75-44D7-8A5C-0FCF48A794F7}"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5"/>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7B1B205-EC5A-4944-A4FB-DC73474CD135}" type="datetimeFigureOut">
              <a:rPr lang="en-US" smtClean="0"/>
              <a:pPr/>
              <a:t>5/6/2011</a:t>
            </a:fld>
            <a:endParaRPr lang="en-US"/>
          </a:p>
        </p:txBody>
      </p:sp>
      <p:sp>
        <p:nvSpPr>
          <p:cNvPr id="9" name="Slide Number Placeholder 8"/>
          <p:cNvSpPr>
            <a:spLocks noGrp="1"/>
          </p:cNvSpPr>
          <p:nvPr>
            <p:ph type="sldNum" sz="quarter" idx="11"/>
          </p:nvPr>
        </p:nvSpPr>
        <p:spPr/>
        <p:txBody>
          <a:bodyPr/>
          <a:lstStyle/>
          <a:p>
            <a:fld id="{CAD9A3CE-2E75-44D7-8A5C-0FCF48A794F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7B1B205-EC5A-4944-A4FB-DC73474CD135}" type="datetimeFigureOut">
              <a:rPr lang="en-US" smtClean="0"/>
              <a:pPr/>
              <a:t>5/6/2011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D9A3CE-2E75-44D7-8A5C-0FCF48A794F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86200"/>
            <a:ext cx="7315200" cy="1752600"/>
          </a:xfrm>
        </p:spPr>
        <p:txBody>
          <a:bodyPr/>
          <a:lstStyle/>
          <a:p>
            <a:r>
              <a:rPr lang="en-US" dirty="0" smtClean="0"/>
              <a:t>Sanctify them by Your truth. Your word is truth.</a:t>
            </a:r>
          </a:p>
          <a:p>
            <a:r>
              <a:rPr lang="en-US" dirty="0" smtClean="0"/>
              <a:t>John 17:17</a:t>
            </a:r>
            <a:endParaRPr lang="en-US" dirty="0"/>
          </a:p>
        </p:txBody>
      </p:sp>
      <p:sp>
        <p:nvSpPr>
          <p:cNvPr id="2" name="Title 1"/>
          <p:cNvSpPr>
            <a:spLocks noGrp="1"/>
          </p:cNvSpPr>
          <p:nvPr>
            <p:ph type="ctrTitle"/>
          </p:nvPr>
        </p:nvSpPr>
        <p:spPr/>
        <p:txBody>
          <a:bodyPr>
            <a:normAutofit/>
          </a:bodyPr>
          <a:lstStyle/>
          <a:p>
            <a:r>
              <a:rPr lang="en-US" sz="6000" b="1" dirty="0" smtClean="0"/>
              <a:t>The Biblical Basis </a:t>
            </a:r>
            <a:br>
              <a:rPr lang="en-US" sz="6000" b="1" dirty="0" smtClean="0"/>
            </a:br>
            <a:r>
              <a:rPr lang="en-US" sz="6000" b="1" dirty="0" smtClean="0"/>
              <a:t>of Fellowship</a:t>
            </a:r>
            <a:endParaRPr lang="en-US" sz="60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Uniformity of Fellowship</a:t>
            </a:r>
            <a:endParaRPr lang="en-US" dirty="0"/>
          </a:p>
        </p:txBody>
      </p:sp>
      <p:sp>
        <p:nvSpPr>
          <p:cNvPr id="3" name="Text Placeholder 2"/>
          <p:cNvSpPr>
            <a:spLocks noGrp="1"/>
          </p:cNvSpPr>
          <p:nvPr>
            <p:ph type="body" idx="1"/>
          </p:nvPr>
        </p:nvSpPr>
        <p:spPr>
          <a:xfrm>
            <a:off x="685800" y="4958864"/>
            <a:ext cx="7924800" cy="1441936"/>
          </a:xfrm>
        </p:spPr>
        <p:txBody>
          <a:bodyPr>
            <a:normAutofit/>
          </a:bodyPr>
          <a:lstStyle/>
          <a:p>
            <a:r>
              <a:rPr lang="en-US" dirty="0" smtClean="0"/>
              <a:t>I am the way, the truth, and the life. No one comes to the Father except through Me.</a:t>
            </a:r>
          </a:p>
          <a:p>
            <a:r>
              <a:rPr lang="en-US" dirty="0" smtClean="0"/>
              <a:t>John 14:6</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Fellowship exclusively through understanding and abiding in God’s word</a:t>
            </a:r>
          </a:p>
          <a:p>
            <a:pPr lvl="1"/>
            <a:r>
              <a:rPr lang="en-US" dirty="0" smtClean="0"/>
              <a:t>is there more than one way to have fellowship with God?</a:t>
            </a:r>
          </a:p>
          <a:p>
            <a:pPr lvl="1"/>
            <a:r>
              <a:rPr lang="en-US" dirty="0" smtClean="0"/>
              <a:t>if so, could two people have a differing fellowship with God, yet still have fellowship with each other?</a:t>
            </a:r>
          </a:p>
        </p:txBody>
      </p:sp>
      <p:sp>
        <p:nvSpPr>
          <p:cNvPr id="3" name="Title 2"/>
          <p:cNvSpPr>
            <a:spLocks noGrp="1"/>
          </p:cNvSpPr>
          <p:nvPr>
            <p:ph type="title"/>
          </p:nvPr>
        </p:nvSpPr>
        <p:spPr/>
        <p:txBody>
          <a:bodyPr/>
          <a:lstStyle/>
          <a:p>
            <a:r>
              <a:rPr smtClean="0"/>
              <a:t>The Uniformity of Fellowship</a:t>
            </a:r>
            <a:endParaRPr lang="en-US" dirty="0"/>
          </a:p>
        </p:txBody>
      </p:sp>
      <p:grpSp>
        <p:nvGrpSpPr>
          <p:cNvPr id="4" name="Group 18"/>
          <p:cNvGrpSpPr/>
          <p:nvPr/>
        </p:nvGrpSpPr>
        <p:grpSpPr>
          <a:xfrm>
            <a:off x="3468874" y="4671043"/>
            <a:ext cx="1985383" cy="1365716"/>
            <a:chOff x="3468874" y="4671043"/>
            <a:chExt cx="1985383" cy="1365716"/>
          </a:xfrm>
        </p:grpSpPr>
        <p:sp>
          <p:nvSpPr>
            <p:cNvPr id="5" name="Left Arrow 4"/>
            <p:cNvSpPr/>
            <p:nvPr/>
          </p:nvSpPr>
          <p:spPr>
            <a:xfrm rot="7571268">
              <a:off x="3028409" y="5164501"/>
              <a:ext cx="1306611" cy="425682"/>
            </a:xfrm>
            <a:prstGeom prst="leftArrow">
              <a:avLst>
                <a:gd name="adj1" fmla="val 60000"/>
                <a:gd name="adj2" fmla="val 50000"/>
              </a:avLst>
            </a:prstGeom>
            <a:solidFill>
              <a:schemeClr val="bg2">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6" name="Left Arrow 5"/>
            <p:cNvSpPr/>
            <p:nvPr/>
          </p:nvSpPr>
          <p:spPr>
            <a:xfrm rot="3076653">
              <a:off x="4558558" y="5141060"/>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7" name="Left-Right Arrow 6"/>
          <p:cNvSpPr/>
          <p:nvPr/>
        </p:nvSpPr>
        <p:spPr>
          <a:xfrm>
            <a:off x="3810000" y="5791200"/>
            <a:ext cx="1295400" cy="457200"/>
          </a:xfrm>
          <a:prstGeom prst="leftRightArrow">
            <a:avLst/>
          </a:prstGeom>
          <a:gradFill flip="none" rotWithShape="1">
            <a:gsLst>
              <a:gs pos="0">
                <a:schemeClr val="accent3">
                  <a:lumMod val="60000"/>
                  <a:lumOff val="40000"/>
                </a:schemeClr>
              </a:gs>
              <a:gs pos="50000">
                <a:schemeClr val="accent1">
                  <a:tint val="44500"/>
                  <a:satMod val="160000"/>
                </a:schemeClr>
              </a:gs>
              <a:gs pos="100000">
                <a:schemeClr val="bg2">
                  <a:lumMod val="60000"/>
                  <a:lumOff val="40000"/>
                </a:schemeClr>
              </a:gs>
            </a:gsLst>
            <a:lin ang="0" scaled="1"/>
            <a:tileRect/>
          </a:gra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7"/>
          <p:cNvGrpSpPr/>
          <p:nvPr/>
        </p:nvGrpSpPr>
        <p:grpSpPr>
          <a:xfrm>
            <a:off x="2895600" y="3962400"/>
            <a:ext cx="3130696" cy="2370047"/>
            <a:chOff x="2895600" y="3962400"/>
            <a:chExt cx="3130696" cy="2370047"/>
          </a:xfrm>
        </p:grpSpPr>
        <p:grpSp>
          <p:nvGrpSpPr>
            <p:cNvPr id="9"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16"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7"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10"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14" name="Rounded Rectangle 13"/>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5"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11"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12" name="Rounded Rectangle 11"/>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childTnLst>
                          </p:cTn>
                        </p:par>
                        <p:par>
                          <p:cTn id="19" fill="hold">
                            <p:stCondLst>
                              <p:cond delay="500"/>
                            </p:stCondLst>
                            <p:childTnLst>
                              <p:par>
                                <p:cTn id="20" presetID="53"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exclusive path and an exclusive truth</a:t>
            </a:r>
          </a:p>
          <a:p>
            <a:pPr lvl="1"/>
            <a:r>
              <a:rPr lang="en-US" dirty="0" smtClean="0"/>
              <a:t>path to God only through Christ (Jn. 14:6)(Mt. 7:13-14)</a:t>
            </a:r>
          </a:p>
          <a:p>
            <a:pPr lvl="1"/>
            <a:r>
              <a:rPr lang="en-US" dirty="0" smtClean="0"/>
              <a:t>unity and peace delivered by Spirit (Eph. 4:1-6)</a:t>
            </a:r>
          </a:p>
          <a:p>
            <a:pPr lvl="1"/>
            <a:r>
              <a:rPr lang="en-US" dirty="0" smtClean="0"/>
              <a:t>those who twist truth of the Scriptures do so to their own destruction (2 Pet. 3:14-18)</a:t>
            </a:r>
          </a:p>
        </p:txBody>
      </p:sp>
      <p:sp>
        <p:nvSpPr>
          <p:cNvPr id="3" name="Title 2"/>
          <p:cNvSpPr>
            <a:spLocks noGrp="1"/>
          </p:cNvSpPr>
          <p:nvPr>
            <p:ph type="title"/>
          </p:nvPr>
        </p:nvSpPr>
        <p:spPr/>
        <p:txBody>
          <a:bodyPr/>
          <a:lstStyle/>
          <a:p>
            <a:r>
              <a:rPr smtClean="0"/>
              <a:t>The Uniformity of Fellowship</a:t>
            </a:r>
            <a:endParaRPr lang="en-US" dirty="0"/>
          </a:p>
        </p:txBody>
      </p:sp>
      <p:grpSp>
        <p:nvGrpSpPr>
          <p:cNvPr id="37" name="Group 36"/>
          <p:cNvGrpSpPr/>
          <p:nvPr/>
        </p:nvGrpSpPr>
        <p:grpSpPr>
          <a:xfrm>
            <a:off x="2609462" y="3962400"/>
            <a:ext cx="3716235" cy="2370047"/>
            <a:chOff x="2609462" y="3962400"/>
            <a:chExt cx="3716235" cy="2370047"/>
          </a:xfrm>
        </p:grpSpPr>
        <p:sp>
          <p:nvSpPr>
            <p:cNvPr id="19" name="Left Arrow 18"/>
            <p:cNvSpPr/>
            <p:nvPr/>
          </p:nvSpPr>
          <p:spPr>
            <a:xfrm rot="3404174">
              <a:off x="2168997" y="5117136"/>
              <a:ext cx="1306611" cy="425682"/>
            </a:xfrm>
            <a:prstGeom prst="leftArrow">
              <a:avLst>
                <a:gd name="adj1" fmla="val 60000"/>
                <a:gd name="adj2" fmla="val 50000"/>
              </a:avLst>
            </a:prstGeom>
            <a:solidFill>
              <a:schemeClr val="bg2">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20" name="Left Arrow 19"/>
            <p:cNvSpPr/>
            <p:nvPr/>
          </p:nvSpPr>
          <p:spPr>
            <a:xfrm rot="7378808">
              <a:off x="5429998" y="5124040"/>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21" name="Left-Right Arrow 20"/>
            <p:cNvSpPr/>
            <p:nvPr/>
          </p:nvSpPr>
          <p:spPr>
            <a:xfrm>
              <a:off x="3810000" y="5791200"/>
              <a:ext cx="1295400" cy="457200"/>
            </a:xfrm>
            <a:prstGeom prst="leftRightArrow">
              <a:avLst/>
            </a:prstGeom>
            <a:gradFill flip="none" rotWithShape="1">
              <a:gsLst>
                <a:gs pos="0">
                  <a:schemeClr val="accent3">
                    <a:lumMod val="60000"/>
                    <a:lumOff val="40000"/>
                  </a:schemeClr>
                </a:gs>
                <a:gs pos="50000">
                  <a:schemeClr val="accent1">
                    <a:tint val="44500"/>
                    <a:satMod val="160000"/>
                  </a:schemeClr>
                </a:gs>
                <a:gs pos="100000">
                  <a:schemeClr val="bg2">
                    <a:lumMod val="60000"/>
                    <a:lumOff val="40000"/>
                  </a:schemeClr>
                </a:gs>
              </a:gsLst>
              <a:lin ang="0" scaled="1"/>
              <a:tileRect/>
            </a:gra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7"/>
            <p:cNvGrpSpPr/>
            <p:nvPr/>
          </p:nvGrpSpPr>
          <p:grpSpPr>
            <a:xfrm>
              <a:off x="2895600" y="3962400"/>
              <a:ext cx="3130696" cy="2370047"/>
              <a:chOff x="2895600" y="3962400"/>
              <a:chExt cx="3130696" cy="2370047"/>
            </a:xfrm>
          </p:grpSpPr>
          <p:grpSp>
            <p:nvGrpSpPr>
              <p:cNvPr id="23"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30"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31"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24"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28" name="Rounded Rectangle 27"/>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9"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25"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26" name="Rounded Rectangle 25"/>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27"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grpSp>
        <p:nvGrpSpPr>
          <p:cNvPr id="52" name="Group 51"/>
          <p:cNvGrpSpPr/>
          <p:nvPr/>
        </p:nvGrpSpPr>
        <p:grpSpPr>
          <a:xfrm>
            <a:off x="2895600" y="3962400"/>
            <a:ext cx="3130696" cy="2370047"/>
            <a:chOff x="2895600" y="3962400"/>
            <a:chExt cx="3130696" cy="2370047"/>
          </a:xfrm>
        </p:grpSpPr>
        <p:grpSp>
          <p:nvGrpSpPr>
            <p:cNvPr id="38" name="Group 18"/>
            <p:cNvGrpSpPr/>
            <p:nvPr/>
          </p:nvGrpSpPr>
          <p:grpSpPr>
            <a:xfrm>
              <a:off x="3468874" y="4671043"/>
              <a:ext cx="1985383" cy="1365716"/>
              <a:chOff x="3468874" y="4671043"/>
              <a:chExt cx="1985383" cy="1365716"/>
            </a:xfrm>
          </p:grpSpPr>
          <p:sp>
            <p:nvSpPr>
              <p:cNvPr id="39" name="Left Arrow 38"/>
              <p:cNvSpPr/>
              <p:nvPr/>
            </p:nvSpPr>
            <p:spPr>
              <a:xfrm rot="7571268">
                <a:off x="3028409" y="5164501"/>
                <a:ext cx="1306611" cy="425682"/>
              </a:xfrm>
              <a:prstGeom prst="leftArrow">
                <a:avLst>
                  <a:gd name="adj1" fmla="val 60000"/>
                  <a:gd name="adj2" fmla="val 50000"/>
                </a:avLst>
              </a:prstGeom>
              <a:solidFill>
                <a:schemeClr val="bg2">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40" name="Left Arrow 39"/>
              <p:cNvSpPr/>
              <p:nvPr/>
            </p:nvSpPr>
            <p:spPr>
              <a:xfrm rot="3076653">
                <a:off x="4558558" y="5141060"/>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41" name="Left-Right Arrow 40"/>
            <p:cNvSpPr/>
            <p:nvPr/>
          </p:nvSpPr>
          <p:spPr>
            <a:xfrm>
              <a:off x="3810000" y="5791200"/>
              <a:ext cx="1295400" cy="457200"/>
            </a:xfrm>
            <a:prstGeom prst="leftRightArrow">
              <a:avLst/>
            </a:prstGeom>
            <a:gradFill flip="none" rotWithShape="1">
              <a:gsLst>
                <a:gs pos="0">
                  <a:schemeClr val="accent3">
                    <a:lumMod val="60000"/>
                    <a:lumOff val="40000"/>
                  </a:schemeClr>
                </a:gs>
                <a:gs pos="50000">
                  <a:schemeClr val="accent1">
                    <a:tint val="44500"/>
                    <a:satMod val="160000"/>
                  </a:schemeClr>
                </a:gs>
                <a:gs pos="100000">
                  <a:schemeClr val="bg2">
                    <a:lumMod val="60000"/>
                    <a:lumOff val="40000"/>
                  </a:schemeClr>
                </a:gs>
              </a:gsLst>
              <a:lin ang="0" scaled="1"/>
              <a:tileRect/>
            </a:gra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7"/>
            <p:cNvGrpSpPr/>
            <p:nvPr/>
          </p:nvGrpSpPr>
          <p:grpSpPr>
            <a:xfrm>
              <a:off x="2895600" y="3962400"/>
              <a:ext cx="3130696" cy="2370047"/>
              <a:chOff x="2895600" y="3962400"/>
              <a:chExt cx="3130696" cy="2370047"/>
            </a:xfrm>
          </p:grpSpPr>
          <p:grpSp>
            <p:nvGrpSpPr>
              <p:cNvPr id="43"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50"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51"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44"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48" name="Rounded Rectangle 47"/>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49"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45"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46" name="Rounded Rectangle 45"/>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47"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52"/>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only a common holiness and doctrine allowing fellowship with God, Christians should naturally be unified in godliness and doctrine</a:t>
            </a:r>
          </a:p>
          <a:p>
            <a:pPr lvl="1"/>
            <a:r>
              <a:rPr lang="en-US" dirty="0" smtClean="0"/>
              <a:t>(Jn. 17:20-23)(Phil. 2:1-2)(1 Cor. 1:10)(1 Cor. 4:17)</a:t>
            </a:r>
          </a:p>
        </p:txBody>
      </p:sp>
      <p:sp>
        <p:nvSpPr>
          <p:cNvPr id="3" name="Title 2"/>
          <p:cNvSpPr>
            <a:spLocks noGrp="1"/>
          </p:cNvSpPr>
          <p:nvPr>
            <p:ph type="title"/>
          </p:nvPr>
        </p:nvSpPr>
        <p:spPr/>
        <p:txBody>
          <a:bodyPr/>
          <a:lstStyle/>
          <a:p>
            <a:r>
              <a:rPr smtClean="0"/>
              <a:t>The Uniformity of Fellowship</a:t>
            </a:r>
            <a:endParaRPr lang="en-US" dirty="0"/>
          </a:p>
        </p:txBody>
      </p:sp>
      <p:grpSp>
        <p:nvGrpSpPr>
          <p:cNvPr id="9" name="Group 51"/>
          <p:cNvGrpSpPr/>
          <p:nvPr/>
        </p:nvGrpSpPr>
        <p:grpSpPr>
          <a:xfrm>
            <a:off x="2895600" y="3962400"/>
            <a:ext cx="3130696" cy="2370047"/>
            <a:chOff x="2895600" y="3962400"/>
            <a:chExt cx="3130696" cy="2370047"/>
          </a:xfrm>
        </p:grpSpPr>
        <p:grpSp>
          <p:nvGrpSpPr>
            <p:cNvPr id="10" name="Group 18"/>
            <p:cNvGrpSpPr/>
            <p:nvPr/>
          </p:nvGrpSpPr>
          <p:grpSpPr>
            <a:xfrm>
              <a:off x="3468874" y="4671043"/>
              <a:ext cx="1985383" cy="1365716"/>
              <a:chOff x="3468874" y="4671043"/>
              <a:chExt cx="1985383" cy="1365716"/>
            </a:xfrm>
          </p:grpSpPr>
          <p:sp>
            <p:nvSpPr>
              <p:cNvPr id="39" name="Left Arrow 38"/>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40" name="Left Arrow 39"/>
              <p:cNvSpPr/>
              <p:nvPr/>
            </p:nvSpPr>
            <p:spPr>
              <a:xfrm rot="3076653">
                <a:off x="4558558" y="5141060"/>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41" name="Left-Right Arrow 40"/>
            <p:cNvSpPr/>
            <p:nvPr/>
          </p:nvSpPr>
          <p:spPr>
            <a:xfrm>
              <a:off x="3810000" y="5791200"/>
              <a:ext cx="1295400" cy="457200"/>
            </a:xfrm>
            <a:prstGeom prst="leftRightArrow">
              <a:avLst/>
            </a:prstGeom>
            <a:gradFill flip="none" rotWithShape="1">
              <a:gsLst>
                <a:gs pos="0">
                  <a:schemeClr val="accent3">
                    <a:lumMod val="60000"/>
                    <a:lumOff val="40000"/>
                  </a:schemeClr>
                </a:gs>
                <a:gs pos="50000">
                  <a:schemeClr val="accent1">
                    <a:tint val="44500"/>
                    <a:satMod val="160000"/>
                  </a:schemeClr>
                </a:gs>
                <a:gs pos="100000">
                  <a:schemeClr val="accent6">
                    <a:lumMod val="60000"/>
                    <a:lumOff val="40000"/>
                  </a:schemeClr>
                </a:gs>
              </a:gsLst>
              <a:lin ang="0" scaled="1"/>
              <a:tileRect/>
            </a:gra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7"/>
            <p:cNvGrpSpPr/>
            <p:nvPr/>
          </p:nvGrpSpPr>
          <p:grpSpPr>
            <a:xfrm>
              <a:off x="2895600" y="3962400"/>
              <a:ext cx="3130696" cy="2370047"/>
              <a:chOff x="2895600" y="3962400"/>
              <a:chExt cx="3130696" cy="2370047"/>
            </a:xfrm>
          </p:grpSpPr>
          <p:grpSp>
            <p:nvGrpSpPr>
              <p:cNvPr id="12"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50"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51"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13"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48" name="Rounded Rectangle 47"/>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49"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14"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46" name="Rounded Rectangle 45"/>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47"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grpSp>
        <p:nvGrpSpPr>
          <p:cNvPr id="33" name="Group 51"/>
          <p:cNvGrpSpPr/>
          <p:nvPr/>
        </p:nvGrpSpPr>
        <p:grpSpPr>
          <a:xfrm>
            <a:off x="2895600" y="3962400"/>
            <a:ext cx="3381470" cy="2370047"/>
            <a:chOff x="2895600" y="3962400"/>
            <a:chExt cx="3381470" cy="2370047"/>
          </a:xfrm>
        </p:grpSpPr>
        <p:grpSp>
          <p:nvGrpSpPr>
            <p:cNvPr id="34" name="Group 18"/>
            <p:cNvGrpSpPr/>
            <p:nvPr/>
          </p:nvGrpSpPr>
          <p:grpSpPr>
            <a:xfrm>
              <a:off x="3468874" y="4723407"/>
              <a:ext cx="2808196" cy="1365716"/>
              <a:chOff x="3468874" y="4723407"/>
              <a:chExt cx="2808196" cy="1365716"/>
            </a:xfrm>
          </p:grpSpPr>
          <p:sp>
            <p:nvSpPr>
              <p:cNvPr id="55" name="Left Arrow 54"/>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56" name="Left Arrow 55"/>
              <p:cNvSpPr/>
              <p:nvPr/>
            </p:nvSpPr>
            <p:spPr>
              <a:xfrm rot="7493328">
                <a:off x="5381371" y="5193424"/>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35" name="Left-Right Arrow 34"/>
            <p:cNvSpPr/>
            <p:nvPr/>
          </p:nvSpPr>
          <p:spPr>
            <a:xfrm>
              <a:off x="3810000" y="5791200"/>
              <a:ext cx="1295400" cy="457200"/>
            </a:xfrm>
            <a:prstGeom prst="leftRightArrow">
              <a:avLst/>
            </a:prstGeom>
            <a:gradFill flip="none" rotWithShape="1">
              <a:gsLst>
                <a:gs pos="0">
                  <a:schemeClr val="accent3">
                    <a:lumMod val="60000"/>
                    <a:lumOff val="40000"/>
                  </a:schemeClr>
                </a:gs>
                <a:gs pos="50000">
                  <a:schemeClr val="accent1">
                    <a:tint val="44500"/>
                    <a:satMod val="160000"/>
                  </a:schemeClr>
                </a:gs>
                <a:gs pos="100000">
                  <a:schemeClr val="accent6">
                    <a:lumMod val="60000"/>
                    <a:lumOff val="40000"/>
                  </a:schemeClr>
                </a:gs>
              </a:gsLst>
              <a:lin ang="0" scaled="1"/>
              <a:tileRect/>
            </a:gra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7"/>
            <p:cNvGrpSpPr/>
            <p:nvPr/>
          </p:nvGrpSpPr>
          <p:grpSpPr>
            <a:xfrm>
              <a:off x="2895600" y="3962400"/>
              <a:ext cx="3130696" cy="2370047"/>
              <a:chOff x="2895600" y="3962400"/>
              <a:chExt cx="3130696" cy="2370047"/>
            </a:xfrm>
          </p:grpSpPr>
          <p:grpSp>
            <p:nvGrpSpPr>
              <p:cNvPr id="37" name="Group 36"/>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53"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54"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38"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45" name="Rounded Rectangle 44"/>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52"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42"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43" name="Rounded Rectangle 42"/>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44"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grpSp>
        <p:nvGrpSpPr>
          <p:cNvPr id="57" name="Group 51"/>
          <p:cNvGrpSpPr/>
          <p:nvPr/>
        </p:nvGrpSpPr>
        <p:grpSpPr>
          <a:xfrm>
            <a:off x="2895600" y="3962400"/>
            <a:ext cx="3381470" cy="2370047"/>
            <a:chOff x="2895600" y="3962400"/>
            <a:chExt cx="3381470" cy="2370047"/>
          </a:xfrm>
        </p:grpSpPr>
        <p:grpSp>
          <p:nvGrpSpPr>
            <p:cNvPr id="58" name="Group 18"/>
            <p:cNvGrpSpPr/>
            <p:nvPr/>
          </p:nvGrpSpPr>
          <p:grpSpPr>
            <a:xfrm>
              <a:off x="3468874" y="4723407"/>
              <a:ext cx="2808196" cy="1365716"/>
              <a:chOff x="3468874" y="4723407"/>
              <a:chExt cx="2808196" cy="1365716"/>
            </a:xfrm>
          </p:grpSpPr>
          <p:sp>
            <p:nvSpPr>
              <p:cNvPr id="70" name="Left Arrow 69"/>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71" name="Left Arrow 70"/>
              <p:cNvSpPr/>
              <p:nvPr/>
            </p:nvSpPr>
            <p:spPr>
              <a:xfrm rot="7493328">
                <a:off x="5381371" y="5193424"/>
                <a:ext cx="1365716" cy="425682"/>
              </a:xfrm>
              <a:prstGeom prst="leftArrow">
                <a:avLst>
                  <a:gd name="adj1" fmla="val 60000"/>
                  <a:gd name="adj2" fmla="val 50000"/>
                </a:avLst>
              </a:prstGeom>
              <a:solidFill>
                <a:schemeClr val="accent3">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grpSp>
          <p:nvGrpSpPr>
            <p:cNvPr id="60" name="Group 17"/>
            <p:cNvGrpSpPr/>
            <p:nvPr/>
          </p:nvGrpSpPr>
          <p:grpSpPr>
            <a:xfrm>
              <a:off x="2895600" y="3962400"/>
              <a:ext cx="3130696" cy="2370047"/>
              <a:chOff x="2895600" y="3962400"/>
              <a:chExt cx="3130696" cy="2370047"/>
            </a:xfrm>
          </p:grpSpPr>
          <p:grpSp>
            <p:nvGrpSpPr>
              <p:cNvPr id="61" name="Group 36"/>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68"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69"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62"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66" name="Rounded Rectangle 65"/>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67"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63"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64" name="Rounded Rectangle 63"/>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65"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grpSp>
        <p:nvGrpSpPr>
          <p:cNvPr id="86" name="Group 85"/>
          <p:cNvGrpSpPr/>
          <p:nvPr/>
        </p:nvGrpSpPr>
        <p:grpSpPr>
          <a:xfrm>
            <a:off x="2889104" y="3962400"/>
            <a:ext cx="3130696" cy="2370047"/>
            <a:chOff x="6477000" y="4114800"/>
            <a:chExt cx="3130696" cy="2370047"/>
          </a:xfrm>
        </p:grpSpPr>
        <p:grpSp>
          <p:nvGrpSpPr>
            <p:cNvPr id="72" name="Group 71"/>
            <p:cNvGrpSpPr/>
            <p:nvPr/>
          </p:nvGrpSpPr>
          <p:grpSpPr>
            <a:xfrm>
              <a:off x="7050274" y="4823443"/>
              <a:ext cx="1985383" cy="1365716"/>
              <a:chOff x="3468874" y="4671043"/>
              <a:chExt cx="1985383" cy="1365716"/>
            </a:xfrm>
          </p:grpSpPr>
          <p:sp>
            <p:nvSpPr>
              <p:cNvPr id="73" name="Left Arrow 72"/>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74" name="Left Arrow 73"/>
              <p:cNvSpPr/>
              <p:nvPr/>
            </p:nvSpPr>
            <p:spPr>
              <a:xfrm rot="3076653">
                <a:off x="4558558" y="5141060"/>
                <a:ext cx="1365716"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75" name="Left-Right Arrow 74"/>
            <p:cNvSpPr/>
            <p:nvPr/>
          </p:nvSpPr>
          <p:spPr>
            <a:xfrm>
              <a:off x="7391400" y="5943600"/>
              <a:ext cx="1295400" cy="457200"/>
            </a:xfrm>
            <a:prstGeom prst="leftRightArrow">
              <a:avLst/>
            </a:prstGeom>
            <a:solidFill>
              <a:schemeClr val="accent6">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6477000" y="4114800"/>
              <a:ext cx="3130696" cy="2370047"/>
              <a:chOff x="2895600" y="3962400"/>
              <a:chExt cx="3130696" cy="2370047"/>
            </a:xfrm>
          </p:grpSpPr>
          <p:grpSp>
            <p:nvGrpSpPr>
              <p:cNvPr id="77"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84"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85"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78"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82" name="Rounded Rectangle 81"/>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83"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79"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80" name="Rounded Rectangle 79"/>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81"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33"/>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5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57"/>
                                        </p:tgtEl>
                                      </p:cBhvr>
                                    </p:animEffect>
                                    <p:set>
                                      <p:cBhvr>
                                        <p:cTn id="24" dur="1" fill="hold">
                                          <p:stCondLst>
                                            <p:cond delay="499"/>
                                          </p:stCondLst>
                                        </p:cTn>
                                        <p:tgtEl>
                                          <p:spTgt spid="57"/>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2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fontScale="92500"/>
          </a:bodyPr>
          <a:lstStyle/>
          <a:p>
            <a:pPr marL="0" indent="0" algn="ctr">
              <a:buNone/>
            </a:pPr>
            <a:r>
              <a:rPr lang="en-US" sz="3500" b="1" dirty="0" smtClean="0"/>
              <a:t>2 Corinthians 11:1-4</a:t>
            </a:r>
          </a:p>
          <a:p>
            <a:pPr marL="0" indent="0" algn="just">
              <a:buNone/>
            </a:pPr>
            <a:endParaRPr lang="en-US" sz="900" dirty="0" smtClean="0"/>
          </a:p>
          <a:p>
            <a:pPr marL="0" indent="0" algn="just">
              <a:buNone/>
            </a:pPr>
            <a:r>
              <a:rPr lang="en-US" b="1" baseline="30000" dirty="0" smtClean="0"/>
              <a:t>1</a:t>
            </a:r>
            <a:r>
              <a:rPr lang="en-US" dirty="0" smtClean="0"/>
              <a:t> Oh, that you would bear with me in a little folly—and indeed you do bear with me. </a:t>
            </a:r>
            <a:r>
              <a:rPr lang="en-US" b="1" baseline="30000" dirty="0" smtClean="0"/>
              <a:t>2</a:t>
            </a:r>
            <a:r>
              <a:rPr lang="en-US" dirty="0" smtClean="0"/>
              <a:t> For I am jealous for you with godly jealousy. For I have betrothed you to one husband, that I may present you as a chaste virgin to Christ. </a:t>
            </a:r>
            <a:r>
              <a:rPr lang="en-US" b="1" baseline="30000" dirty="0" smtClean="0"/>
              <a:t>3</a:t>
            </a:r>
            <a:r>
              <a:rPr lang="en-US" dirty="0" smtClean="0"/>
              <a:t> But I fear, lest somehow, as the serpent deceived Eve by his craftiness, so your minds may be corrupted from the simplicity that is in Christ. </a:t>
            </a:r>
            <a:r>
              <a:rPr lang="en-US" b="1" baseline="30000" dirty="0" smtClean="0"/>
              <a:t>4</a:t>
            </a:r>
            <a:r>
              <a:rPr lang="en-US" dirty="0" smtClean="0"/>
              <a:t> For if he who comes preaches another Jesus whom we have not preached, or if you receive a different spirit which you have not received, or a different gospel which you have not accepted—you may well put up with it!</a:t>
            </a:r>
          </a:p>
        </p:txBody>
      </p:sp>
      <p:sp>
        <p:nvSpPr>
          <p:cNvPr id="3" name="Title 2"/>
          <p:cNvSpPr>
            <a:spLocks noGrp="1"/>
          </p:cNvSpPr>
          <p:nvPr>
            <p:ph type="title"/>
          </p:nvPr>
        </p:nvSpPr>
        <p:spPr/>
        <p:txBody>
          <a:bodyPr/>
          <a:lstStyle/>
          <a:p>
            <a:r>
              <a:rPr smtClean="0"/>
              <a:t>Conclusion</a:t>
            </a:r>
            <a:endParaRPr lang="en-US" dirty="0"/>
          </a:p>
        </p:txBody>
      </p:sp>
      <p:sp>
        <p:nvSpPr>
          <p:cNvPr id="4" name="Content Placeholder 1"/>
          <p:cNvSpPr txBox="1">
            <a:spLocks/>
          </p:cNvSpPr>
          <p:nvPr/>
        </p:nvSpPr>
        <p:spPr>
          <a:xfrm>
            <a:off x="457200" y="1524000"/>
            <a:ext cx="8229600" cy="4724400"/>
          </a:xfrm>
          <a:prstGeom prst="rect">
            <a:avLst/>
          </a:prstGeom>
        </p:spPr>
        <p:txBody>
          <a:bodyPr vert="horz">
            <a:normAutofit fontScale="92500"/>
          </a:bodyPr>
          <a:lstStyle/>
          <a:p>
            <a:pPr marL="0" marR="0" lvl="0" indent="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3500" b="1" i="0" u="none" strike="noStrike" kern="1200" cap="none" spc="0" normalizeH="0" baseline="0" noProof="0" dirty="0" smtClean="0">
                <a:ln>
                  <a:noFill/>
                </a:ln>
                <a:solidFill>
                  <a:schemeClr val="tx1"/>
                </a:solidFill>
                <a:effectLst/>
                <a:uLnTx/>
                <a:uFillTx/>
                <a:latin typeface="+mn-lt"/>
                <a:ea typeface="+mn-ea"/>
                <a:cs typeface="+mn-cs"/>
              </a:rPr>
              <a:t>2 Corinthians 11:1-4</a:t>
            </a:r>
          </a:p>
          <a:p>
            <a:pPr marL="0" marR="0" lvl="0" indent="0" algn="just"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600" b="1" i="0" u="none" strike="noStrike" kern="1200" cap="none" spc="0" normalizeH="0" baseline="30000" noProof="0" dirty="0" smtClean="0">
                <a:ln>
                  <a:noFill/>
                </a:ln>
                <a:solidFill>
                  <a:schemeClr val="tx1"/>
                </a:solidFill>
                <a:effectLst/>
                <a:uLnTx/>
                <a:uFillTx/>
                <a:latin typeface="+mn-lt"/>
                <a:ea typeface="+mn-ea"/>
                <a:cs typeface="+mn-cs"/>
              </a:rPr>
              <a:t>1</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Oh, that you would bear with me in a little folly—and indeed you do bear with me. </a:t>
            </a:r>
            <a:r>
              <a:rPr kumimoji="0" lang="en-US" sz="2600" b="1" i="0" u="none" strike="noStrike" kern="1200" cap="none" spc="0" normalizeH="0" baseline="30000" noProof="0" dirty="0" smtClean="0">
                <a:ln>
                  <a:noFill/>
                </a:ln>
                <a:solidFill>
                  <a:schemeClr val="tx1"/>
                </a:solidFill>
                <a:effectLst/>
                <a:uLnTx/>
                <a:uFillTx/>
                <a:latin typeface="+mn-lt"/>
                <a:ea typeface="+mn-ea"/>
                <a:cs typeface="+mn-cs"/>
              </a:rPr>
              <a:t>2</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For I am jealous for you with godly jealousy. For I have betrothed you to one husband, that I may present you as a chaste virgin to Christ. </a:t>
            </a:r>
            <a:r>
              <a:rPr kumimoji="0" lang="en-US" sz="2600" b="1" i="0" u="none" strike="noStrike" kern="1200" cap="none" spc="0" normalizeH="0" baseline="30000" noProof="0" dirty="0" smtClean="0">
                <a:ln>
                  <a:noFill/>
                </a:ln>
                <a:solidFill>
                  <a:schemeClr val="tx1"/>
                </a:solidFill>
                <a:effectLst/>
                <a:uLnTx/>
                <a:uFillTx/>
                <a:latin typeface="+mn-lt"/>
                <a:ea typeface="+mn-ea"/>
                <a:cs typeface="+mn-cs"/>
              </a:rPr>
              <a:t>3</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But I fear, lest somehow, as the serpent deceived Eve by his craftiness, so your minds may be corrupted from the </a:t>
            </a:r>
            <a:r>
              <a:rPr kumimoji="0" lang="en-US" sz="2600" b="0" i="0" u="none" strike="noStrike" kern="1200" cap="none" spc="0" normalizeH="0" baseline="0" noProof="0" dirty="0" smtClean="0">
                <a:ln>
                  <a:noFill/>
                </a:ln>
                <a:solidFill>
                  <a:schemeClr val="accent3">
                    <a:lumMod val="60000"/>
                    <a:lumOff val="40000"/>
                  </a:schemeClr>
                </a:solidFill>
                <a:effectLst/>
                <a:uLnTx/>
                <a:uFillTx/>
                <a:latin typeface="+mn-lt"/>
                <a:ea typeface="+mn-ea"/>
                <a:cs typeface="+mn-cs"/>
              </a:rPr>
              <a:t>simplicity</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that is in Christ. </a:t>
            </a:r>
            <a:r>
              <a:rPr kumimoji="0" lang="en-US" sz="2600" b="1" i="0" u="none" strike="noStrike" kern="1200" cap="none" spc="0" normalizeH="0" baseline="30000" noProof="0" dirty="0" smtClean="0">
                <a:ln>
                  <a:noFill/>
                </a:ln>
                <a:solidFill>
                  <a:schemeClr val="tx1"/>
                </a:solidFill>
                <a:effectLst/>
                <a:uLnTx/>
                <a:uFillTx/>
                <a:latin typeface="+mn-lt"/>
                <a:ea typeface="+mn-ea"/>
                <a:cs typeface="+mn-cs"/>
              </a:rPr>
              <a:t>4</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For if he who comes preaches another Jesus whom we have not preached, or if you receive a different spirit which you have not received, or a different gospel which you have not accepted—you may well put up with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Fellowship historically a very contentious subject</a:t>
            </a:r>
          </a:p>
          <a:p>
            <a:pPr lvl="1"/>
            <a:r>
              <a:rPr lang="en-US" dirty="0" smtClean="0"/>
              <a:t>prompted apostles to gather in Jerusalem (Acts 15)</a:t>
            </a:r>
          </a:p>
          <a:p>
            <a:pPr lvl="1"/>
            <a:r>
              <a:rPr lang="en-US" dirty="0" smtClean="0"/>
              <a:t>in our own nation, as dividing issues come and go, fellowship remains the underlying principle, as well as the source of the most difficult questions</a:t>
            </a:r>
          </a:p>
          <a:p>
            <a:pPr lvl="1"/>
            <a:r>
              <a:rPr lang="en-US" dirty="0" smtClean="0"/>
              <a:t>today, issue of fellowship itself proves to be dividing line between many churches and brethren</a:t>
            </a:r>
            <a:endParaRPr lang="en-US" dirty="0"/>
          </a:p>
        </p:txBody>
      </p:sp>
      <p:sp>
        <p:nvSpPr>
          <p:cNvPr id="3" name="Title 2"/>
          <p:cNvSpPr>
            <a:spLocks noGrp="1"/>
          </p:cNvSpPr>
          <p:nvPr>
            <p:ph type="title"/>
          </p:nvPr>
        </p:nvSpPr>
        <p:spPr/>
        <p:txBody>
          <a:bodyPr/>
          <a:lstStyle/>
          <a:p>
            <a:r>
              <a:rPr smtClean="0"/>
              <a:t>Introduction</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Reactions to divisions on fellowship</a:t>
            </a:r>
          </a:p>
          <a:p>
            <a:pPr lvl="1"/>
            <a:r>
              <a:rPr lang="en-US" dirty="0" smtClean="0"/>
              <a:t>some feel that discussion is a waste</a:t>
            </a:r>
          </a:p>
          <a:p>
            <a:pPr lvl="2"/>
            <a:r>
              <a:rPr lang="en-US" dirty="0" smtClean="0"/>
              <a:t>yet epistles written with express purpose of establishing fellowship</a:t>
            </a:r>
          </a:p>
          <a:p>
            <a:pPr lvl="1"/>
            <a:r>
              <a:rPr lang="en-US" dirty="0" smtClean="0"/>
              <a:t>some attempt to sweep differences under the rug and put forward an appearance of unity</a:t>
            </a:r>
          </a:p>
          <a:p>
            <a:pPr lvl="2"/>
            <a:r>
              <a:rPr lang="en-US" dirty="0" smtClean="0"/>
              <a:t>but this violates the power of the gospel and repentance</a:t>
            </a:r>
          </a:p>
          <a:p>
            <a:pPr lvl="1"/>
            <a:r>
              <a:rPr lang="en-US" dirty="0" smtClean="0"/>
              <a:t>many are left confused on all sides by the inconsistency of those around them</a:t>
            </a:r>
          </a:p>
          <a:p>
            <a:endParaRPr lang="en-US" sz="800" dirty="0" smtClean="0"/>
          </a:p>
          <a:p>
            <a:r>
              <a:rPr lang="en-US" dirty="0" smtClean="0"/>
              <a:t>Despite the state of many brethren, is fellowship truly possible, and if so, where and how can it be found?</a:t>
            </a:r>
            <a:endParaRPr lang="en-US" dirty="0"/>
          </a:p>
        </p:txBody>
      </p:sp>
      <p:sp>
        <p:nvSpPr>
          <p:cNvPr id="3" name="Title 2"/>
          <p:cNvSpPr>
            <a:spLocks noGrp="1"/>
          </p:cNvSpPr>
          <p:nvPr>
            <p:ph type="title"/>
          </p:nvPr>
        </p:nvSpPr>
        <p:spPr/>
        <p:txBody>
          <a:bodyPr/>
          <a:lstStyle/>
          <a:p>
            <a:r>
              <a:rPr smtClean="0"/>
              <a:t>Introduction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Failed Attempts at Fellowship</a:t>
            </a:r>
            <a:endParaRPr lang="en-US" dirty="0"/>
          </a:p>
        </p:txBody>
      </p:sp>
      <p:sp>
        <p:nvSpPr>
          <p:cNvPr id="3" name="Text Placeholder 2"/>
          <p:cNvSpPr>
            <a:spLocks noGrp="1"/>
          </p:cNvSpPr>
          <p:nvPr>
            <p:ph type="body" idx="1"/>
          </p:nvPr>
        </p:nvSpPr>
        <p:spPr>
          <a:xfrm>
            <a:off x="685800" y="4958864"/>
            <a:ext cx="7924800" cy="1137136"/>
          </a:xfrm>
        </p:spPr>
        <p:txBody>
          <a:bodyPr>
            <a:normAutofit lnSpcReduction="10000"/>
          </a:bodyPr>
          <a:lstStyle/>
          <a:p>
            <a:r>
              <a:rPr lang="en-US" dirty="0" smtClean="0"/>
              <a:t>O LORD, I know the way of man is not in himself;</a:t>
            </a:r>
          </a:p>
          <a:p>
            <a:r>
              <a:rPr lang="en-US" dirty="0" smtClean="0"/>
              <a:t>It is not in man who walks to direct his own steps.</a:t>
            </a:r>
          </a:p>
          <a:p>
            <a:r>
              <a:rPr lang="en-US" dirty="0" smtClean="0"/>
              <a:t>Jeremiah 10:23</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 does not have the ability to set his own standard</a:t>
            </a:r>
          </a:p>
          <a:p>
            <a:pPr lvl="1"/>
            <a:r>
              <a:rPr lang="en-US" dirty="0" smtClean="0"/>
              <a:t>incapable of proper perspective (Jer. 10:23)(Is. 55:8-9)</a:t>
            </a:r>
          </a:p>
          <a:p>
            <a:endParaRPr lang="en-US" sz="800" dirty="0" smtClean="0"/>
          </a:p>
          <a:p>
            <a:r>
              <a:rPr lang="en-US" dirty="0" smtClean="0"/>
              <a:t>To obey is better than sacrifice</a:t>
            </a:r>
          </a:p>
          <a:p>
            <a:pPr lvl="1"/>
            <a:r>
              <a:rPr lang="en-US" dirty="0" smtClean="0"/>
              <a:t>can extending bounds of fellowship be justified on the grounds that it improves worship?</a:t>
            </a:r>
          </a:p>
          <a:p>
            <a:pPr lvl="1"/>
            <a:r>
              <a:rPr lang="en-US" dirty="0" smtClean="0"/>
              <a:t>such an attitude (attempting to improve upon God’s pattern) is tantamount to rebellion (1 Sam. 15)</a:t>
            </a:r>
          </a:p>
        </p:txBody>
      </p:sp>
      <p:sp>
        <p:nvSpPr>
          <p:cNvPr id="3" name="Title 2"/>
          <p:cNvSpPr>
            <a:spLocks noGrp="1"/>
          </p:cNvSpPr>
          <p:nvPr>
            <p:ph type="title"/>
          </p:nvPr>
        </p:nvSpPr>
        <p:spPr/>
        <p:txBody>
          <a:bodyPr/>
          <a:lstStyle/>
          <a:p>
            <a:r>
              <a:rPr smtClean="0"/>
              <a:t>Failed Attempts at Fellowship</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Importance of fellowship continues in the church</a:t>
            </a:r>
          </a:p>
          <a:p>
            <a:pPr lvl="1"/>
            <a:r>
              <a:rPr lang="en-US" dirty="0" smtClean="0"/>
              <a:t>there were many churches that harbored sin in their midst, to their shame</a:t>
            </a:r>
          </a:p>
          <a:p>
            <a:pPr lvl="2"/>
            <a:r>
              <a:rPr lang="en-US" dirty="0" smtClean="0"/>
              <a:t>immorality at Thyatira (Rev. 2:19-23)</a:t>
            </a:r>
          </a:p>
          <a:p>
            <a:pPr lvl="2"/>
            <a:r>
              <a:rPr lang="en-US" dirty="0" smtClean="0"/>
              <a:t>false doctrines at </a:t>
            </a:r>
            <a:r>
              <a:rPr lang="en-US" dirty="0" err="1" smtClean="0"/>
              <a:t>Pergamos</a:t>
            </a:r>
            <a:r>
              <a:rPr lang="en-US" dirty="0" smtClean="0"/>
              <a:t> (Rev. 2:13-16)</a:t>
            </a:r>
          </a:p>
          <a:p>
            <a:pPr lvl="1"/>
            <a:r>
              <a:rPr lang="en-US" dirty="0" smtClean="0"/>
              <a:t>gospel given as the Sword of the Spirit so that we could cast down that which exalts itself against the Lord, not tolerate it (2 Cor. 10:3-4)</a:t>
            </a:r>
          </a:p>
        </p:txBody>
      </p:sp>
      <p:sp>
        <p:nvSpPr>
          <p:cNvPr id="3" name="Title 2"/>
          <p:cNvSpPr>
            <a:spLocks noGrp="1"/>
          </p:cNvSpPr>
          <p:nvPr>
            <p:ph type="title"/>
          </p:nvPr>
        </p:nvSpPr>
        <p:spPr/>
        <p:txBody>
          <a:bodyPr/>
          <a:lstStyle/>
          <a:p>
            <a:r>
              <a:rPr smtClean="0"/>
              <a:t>Failed Attempts at Fellowship</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Biblical Basis of Fellowship</a:t>
            </a:r>
            <a:endParaRPr lang="en-US" dirty="0"/>
          </a:p>
        </p:txBody>
      </p:sp>
      <p:sp>
        <p:nvSpPr>
          <p:cNvPr id="3" name="Text Placeholder 2"/>
          <p:cNvSpPr>
            <a:spLocks noGrp="1"/>
          </p:cNvSpPr>
          <p:nvPr>
            <p:ph type="body" idx="1"/>
          </p:nvPr>
        </p:nvSpPr>
        <p:spPr>
          <a:xfrm>
            <a:off x="685800" y="4958864"/>
            <a:ext cx="7924800" cy="1441936"/>
          </a:xfrm>
        </p:spPr>
        <p:txBody>
          <a:bodyPr>
            <a:normAutofit/>
          </a:bodyPr>
          <a:lstStyle/>
          <a:p>
            <a:r>
              <a:rPr lang="en-US" dirty="0" smtClean="0"/>
              <a:t>But if we walk in the light as He is in the light, we have fellowship with one another, and the blood of Jesus Christ His Son cleanses us from all sin.</a:t>
            </a:r>
          </a:p>
          <a:p>
            <a:r>
              <a:rPr lang="en-US" dirty="0" smtClean="0"/>
              <a:t>1 John 1:7</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3468874" y="4671043"/>
            <a:ext cx="1985383" cy="1365716"/>
            <a:chOff x="3468874" y="4671043"/>
            <a:chExt cx="1985383" cy="1365716"/>
          </a:xfrm>
        </p:grpSpPr>
        <p:sp>
          <p:nvSpPr>
            <p:cNvPr id="16" name="Left Arrow 15"/>
            <p:cNvSpPr/>
            <p:nvPr/>
          </p:nvSpPr>
          <p:spPr>
            <a:xfrm rot="7571268">
              <a:off x="3028409" y="5164501"/>
              <a:ext cx="1306611"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sp>
          <p:nvSpPr>
            <p:cNvPr id="17" name="Left Arrow 16"/>
            <p:cNvSpPr/>
            <p:nvPr/>
          </p:nvSpPr>
          <p:spPr>
            <a:xfrm rot="3076653">
              <a:off x="4558558" y="5141060"/>
              <a:ext cx="1365716" cy="425682"/>
            </a:xfrm>
            <a:prstGeom prst="leftArrow">
              <a:avLst>
                <a:gd name="adj1" fmla="val 60000"/>
                <a:gd name="adj2" fmla="val 50000"/>
              </a:avLst>
            </a:prstGeom>
            <a:solidFill>
              <a:schemeClr val="accent6">
                <a:lumMod val="60000"/>
                <a:lumOff val="40000"/>
              </a:schemeClr>
            </a:solidFill>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accent6">
                <a:tint val="60000"/>
                <a:hueOff val="0"/>
                <a:satOff val="0"/>
                <a:lumOff val="0"/>
                <a:alphaOff val="0"/>
              </a:schemeClr>
            </a:lnRef>
            <a:fillRef idx="1">
              <a:scrgbClr r="0" g="0" b="0"/>
            </a:fillRef>
            <a:effectRef idx="2">
              <a:schemeClr val="accent6">
                <a:tint val="60000"/>
                <a:hueOff val="0"/>
                <a:satOff val="0"/>
                <a:lumOff val="0"/>
                <a:alphaOff val="0"/>
              </a:schemeClr>
            </a:effectRef>
            <a:fontRef idx="minor">
              <a:schemeClr val="lt1"/>
            </a:fontRef>
          </p:style>
        </p:sp>
      </p:grpSp>
      <p:sp>
        <p:nvSpPr>
          <p:cNvPr id="2" name="Content Placeholder 1"/>
          <p:cNvSpPr>
            <a:spLocks noGrp="1"/>
          </p:cNvSpPr>
          <p:nvPr>
            <p:ph idx="1"/>
          </p:nvPr>
        </p:nvSpPr>
        <p:spPr/>
        <p:txBody>
          <a:bodyPr/>
          <a:lstStyle/>
          <a:p>
            <a:r>
              <a:rPr lang="en-US" dirty="0" smtClean="0"/>
              <a:t>In general sense, our fellowship together is outgrowth of our mutual fellowship with God (1 Jn. 1:1-4)</a:t>
            </a:r>
          </a:p>
          <a:p>
            <a:pPr lvl="1"/>
            <a:r>
              <a:rPr lang="en-US" dirty="0" smtClean="0"/>
              <a:t>if two are walking godly, being cleansed from sin, then they are in fellowship with each other (1 Jn. 1:7)</a:t>
            </a:r>
          </a:p>
          <a:p>
            <a:pPr lvl="1"/>
            <a:r>
              <a:rPr lang="en-US" dirty="0" smtClean="0"/>
              <a:t>therefore, simplest question to ask is “who has fellowship with God?”</a:t>
            </a:r>
          </a:p>
        </p:txBody>
      </p:sp>
      <p:sp>
        <p:nvSpPr>
          <p:cNvPr id="3" name="Title 2"/>
          <p:cNvSpPr>
            <a:spLocks noGrp="1"/>
          </p:cNvSpPr>
          <p:nvPr>
            <p:ph type="title"/>
          </p:nvPr>
        </p:nvSpPr>
        <p:spPr/>
        <p:txBody>
          <a:bodyPr/>
          <a:lstStyle/>
          <a:p>
            <a:r>
              <a:rPr smtClean="0"/>
              <a:t>The Biblical Basis of Fellowship</a:t>
            </a:r>
            <a:endParaRPr lang="en-US" dirty="0"/>
          </a:p>
        </p:txBody>
      </p:sp>
      <p:sp>
        <p:nvSpPr>
          <p:cNvPr id="5" name="Left-Right Arrow 4"/>
          <p:cNvSpPr/>
          <p:nvPr/>
        </p:nvSpPr>
        <p:spPr>
          <a:xfrm>
            <a:off x="3810000" y="5791200"/>
            <a:ext cx="1295400" cy="457200"/>
          </a:xfrm>
          <a:prstGeom prst="leftRightArrow">
            <a:avLst/>
          </a:prstGeom>
          <a:solidFill>
            <a:schemeClr val="accent6">
              <a:lumMod val="60000"/>
              <a:lumOff val="40000"/>
            </a:schemeClr>
          </a:solidFill>
          <a:ln>
            <a:noFill/>
          </a:ln>
          <a:effectLst>
            <a:outerShdw blurRad="9906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895600" y="3962400"/>
            <a:ext cx="3130696" cy="2370047"/>
            <a:chOff x="2895600" y="3962400"/>
            <a:chExt cx="3130696" cy="2370047"/>
          </a:xfrm>
        </p:grpSpPr>
        <p:grpSp>
          <p:nvGrpSpPr>
            <p:cNvPr id="6" name="Group 5"/>
            <p:cNvGrpSpPr/>
            <p:nvPr/>
          </p:nvGrpSpPr>
          <p:grpSpPr>
            <a:xfrm>
              <a:off x="3962400" y="3962400"/>
              <a:ext cx="944791" cy="944791"/>
              <a:chOff x="2560400" y="121991"/>
              <a:chExt cx="944791" cy="944791"/>
            </a:xfrm>
            <a:scene3d>
              <a:camera prst="orthographicFront"/>
              <a:lightRig rig="threePt" dir="t">
                <a:rot lat="0" lon="0" rev="7500000"/>
              </a:lightRig>
            </a:scene3d>
          </p:grpSpPr>
          <p:sp>
            <p:nvSpPr>
              <p:cNvPr id="7" name="Oval 6"/>
              <p:cNvSpPr/>
              <p:nvPr/>
            </p:nvSpPr>
            <p:spPr>
              <a:xfrm>
                <a:off x="2560400" y="121991"/>
                <a:ext cx="944791" cy="944791"/>
              </a:xfrm>
              <a:prstGeom prst="ellipse">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8" name="Oval 4"/>
              <p:cNvSpPr/>
              <p:nvPr/>
            </p:nvSpPr>
            <p:spPr>
              <a:xfrm>
                <a:off x="2698762" y="260352"/>
                <a:ext cx="668067" cy="66806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God</a:t>
                </a:r>
                <a:endParaRPr lang="en-US" sz="2700" kern="1200" dirty="0"/>
              </a:p>
            </p:txBody>
          </p:sp>
        </p:grpSp>
        <p:grpSp>
          <p:nvGrpSpPr>
            <p:cNvPr id="9" name="Group 8"/>
            <p:cNvGrpSpPr/>
            <p:nvPr/>
          </p:nvGrpSpPr>
          <p:grpSpPr>
            <a:xfrm>
              <a:off x="5181600" y="5638800"/>
              <a:ext cx="844696" cy="675757"/>
              <a:chOff x="3809999" y="1752591"/>
              <a:chExt cx="844696" cy="675757"/>
            </a:xfrm>
            <a:scene3d>
              <a:camera prst="orthographicFront"/>
              <a:lightRig rig="threePt" dir="t">
                <a:rot lat="0" lon="0" rev="7500000"/>
              </a:lightRig>
            </a:scene3d>
          </p:grpSpPr>
          <p:sp>
            <p:nvSpPr>
              <p:cNvPr id="10" name="Rounded Rectangle 9"/>
              <p:cNvSpPr/>
              <p:nvPr/>
            </p:nvSpPr>
            <p:spPr>
              <a:xfrm>
                <a:off x="3809999" y="1752591"/>
                <a:ext cx="844696" cy="67575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1" name="Rounded Rectangle 4"/>
              <p:cNvSpPr/>
              <p:nvPr/>
            </p:nvSpPr>
            <p:spPr>
              <a:xfrm>
                <a:off x="3829791" y="1772383"/>
                <a:ext cx="805112" cy="6361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B</a:t>
                </a:r>
                <a:endParaRPr lang="en-US" sz="3500" kern="1200" dirty="0"/>
              </a:p>
            </p:txBody>
          </p:sp>
        </p:grpSp>
        <p:grpSp>
          <p:nvGrpSpPr>
            <p:cNvPr id="12" name="Group 11"/>
            <p:cNvGrpSpPr/>
            <p:nvPr/>
          </p:nvGrpSpPr>
          <p:grpSpPr>
            <a:xfrm>
              <a:off x="2895600" y="5638800"/>
              <a:ext cx="854075" cy="693647"/>
              <a:chOff x="1510472" y="1744752"/>
              <a:chExt cx="854075" cy="693647"/>
            </a:xfrm>
            <a:scene3d>
              <a:camera prst="orthographicFront"/>
              <a:lightRig rig="threePt" dir="t">
                <a:rot lat="0" lon="0" rev="7500000"/>
              </a:lightRig>
            </a:scene3d>
          </p:grpSpPr>
          <p:sp>
            <p:nvSpPr>
              <p:cNvPr id="13" name="Rounded Rectangle 12"/>
              <p:cNvSpPr/>
              <p:nvPr/>
            </p:nvSpPr>
            <p:spPr>
              <a:xfrm>
                <a:off x="1510472" y="1744752"/>
                <a:ext cx="854075" cy="693647"/>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4" name="Rounded Rectangle 4"/>
              <p:cNvSpPr/>
              <p:nvPr/>
            </p:nvSpPr>
            <p:spPr>
              <a:xfrm>
                <a:off x="1530788" y="1765068"/>
                <a:ext cx="813443" cy="65301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n-US" sz="3500" kern="1200" dirty="0" smtClean="0"/>
                  <a:t>A</a:t>
                </a:r>
                <a:endParaRPr lang="en-US" sz="3500" kern="1200" dirty="0"/>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500"/>
                                        <p:tgtEl>
                                          <p:spTgt spid="2">
                                            <p:txEl>
                                              <p:pRg st="2" end="2"/>
                                            </p:txEl>
                                          </p:spTgt>
                                        </p:tgtEl>
                                      </p:cBhvr>
                                    </p:animEffect>
                                  </p:childTnLst>
                                </p:cTn>
                              </p:par>
                            </p:childTnLst>
                          </p:cTn>
                        </p:par>
                        <p:par>
                          <p:cTn id="32" fill="hold">
                            <p:stCondLst>
                              <p:cond delay="500"/>
                            </p:stCondLst>
                            <p:childTnLst>
                              <p:par>
                                <p:cTn id="33" presetID="26" presetClass="emph" presetSubtype="0" fill="hold" nodeType="afterEffect">
                                  <p:stCondLst>
                                    <p:cond delay="0"/>
                                  </p:stCondLst>
                                  <p:childTnLst>
                                    <p:animEffect transition="out" filter="fade">
                                      <p:cBhvr>
                                        <p:cTn id="34" dur="500" tmFilter="0, 0; .2, .5; .8, .5; 1, 0"/>
                                        <p:tgtEl>
                                          <p:spTgt spid="19"/>
                                        </p:tgtEl>
                                      </p:cBhvr>
                                    </p:animEffect>
                                    <p:animScale>
                                      <p:cBhvr>
                                        <p:cTn id="35" dur="250" autoRev="1" fill="hold"/>
                                        <p:tgtEl>
                                          <p:spTgt spid="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Conditions of fellowship with God understood only through the Scriptures (Jn. 17:17)</a:t>
            </a:r>
          </a:p>
          <a:p>
            <a:pPr lvl="1"/>
            <a:r>
              <a:rPr lang="en-US" dirty="0" smtClean="0"/>
              <a:t>gospel draws us to salvation (Rom. 1:16)(2 Thess. 2:13-14)</a:t>
            </a:r>
          </a:p>
          <a:p>
            <a:pPr lvl="1"/>
            <a:r>
              <a:rPr lang="en-US" dirty="0" smtClean="0"/>
              <a:t>gospel enables us to maintain godliness (2 Tim. </a:t>
            </a:r>
            <a:r>
              <a:rPr lang="en-US" smtClean="0"/>
              <a:t>3:16-17</a:t>
            </a:r>
            <a:r>
              <a:rPr lang="en-US" dirty="0" smtClean="0"/>
              <a:t>)</a:t>
            </a:r>
          </a:p>
          <a:p>
            <a:pPr lvl="1"/>
            <a:r>
              <a:rPr lang="en-US" dirty="0" smtClean="0"/>
              <a:t>gospel compels us to repent (Heb. 4:12-13)</a:t>
            </a:r>
          </a:p>
          <a:p>
            <a:pPr lvl="1"/>
            <a:endParaRPr lang="en-US" sz="800" dirty="0" smtClean="0"/>
          </a:p>
          <a:p>
            <a:r>
              <a:rPr lang="en-US" dirty="0" smtClean="0"/>
              <a:t>Time and again, church called to examine Scriptures to determine fellowship with one another</a:t>
            </a:r>
          </a:p>
          <a:p>
            <a:pPr lvl="1"/>
            <a:r>
              <a:rPr lang="en-US" dirty="0" smtClean="0"/>
              <a:t>steadfast keeping of apostle’s doctrine (Acts 2:42)</a:t>
            </a:r>
          </a:p>
          <a:p>
            <a:pPr lvl="1"/>
            <a:r>
              <a:rPr lang="en-US" dirty="0" smtClean="0"/>
              <a:t>anything beyond was judged as false (Gal. 1:6-9)</a:t>
            </a:r>
          </a:p>
          <a:p>
            <a:pPr lvl="1"/>
            <a:r>
              <a:rPr lang="en-US" dirty="0" smtClean="0"/>
              <a:t>any who had fellowship with one teaching false doctrine would then, by necessity, be outside Christ (2 Jn. 9-11)</a:t>
            </a:r>
          </a:p>
        </p:txBody>
      </p:sp>
      <p:sp>
        <p:nvSpPr>
          <p:cNvPr id="3" name="Title 2"/>
          <p:cNvSpPr>
            <a:spLocks noGrp="1"/>
          </p:cNvSpPr>
          <p:nvPr>
            <p:ph type="title"/>
          </p:nvPr>
        </p:nvSpPr>
        <p:spPr/>
        <p:txBody>
          <a:bodyPr/>
          <a:lstStyle/>
          <a:p>
            <a:r>
              <a:rPr smtClean="0"/>
              <a:t>The Biblical Basis of Fellowship</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500"/>
                                        <p:tgtEl>
                                          <p:spTgt spid="2">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Effect transition="in" filter="fade">
                                      <p:cBhvr>
                                        <p:cTn id="13" dur="500"/>
                                        <p:tgtEl>
                                          <p:spTgt spid="2">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1249</TotalTime>
  <Words>1019</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The Biblical Basis  of Fellowship</vt:lpstr>
      <vt:lpstr>Introduction</vt:lpstr>
      <vt:lpstr>Introduction</vt:lpstr>
      <vt:lpstr>Failed Attempts at Fellowship</vt:lpstr>
      <vt:lpstr>Failed Attempts at Fellowship</vt:lpstr>
      <vt:lpstr>Failed Attempts at Fellowship</vt:lpstr>
      <vt:lpstr>Biblical Basis of Fellowship</vt:lpstr>
      <vt:lpstr>The Biblical Basis of Fellowship</vt:lpstr>
      <vt:lpstr>The Biblical Basis of Fellowship</vt:lpstr>
      <vt:lpstr>Uniformity of Fellowship</vt:lpstr>
      <vt:lpstr>The Uniformity of Fellowship</vt:lpstr>
      <vt:lpstr>The Uniformity of Fellowship</vt:lpstr>
      <vt:lpstr>The Uniformity of Fellowship</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Unforgivable Sin?</dc:title>
  <dc:creator>Kris Braddock</dc:creator>
  <cp:lastModifiedBy>Kris Braddock</cp:lastModifiedBy>
  <cp:revision>70</cp:revision>
  <dcterms:created xsi:type="dcterms:W3CDTF">2008-03-30T03:00:17Z</dcterms:created>
  <dcterms:modified xsi:type="dcterms:W3CDTF">2011-05-07T00:35:25Z</dcterms:modified>
</cp:coreProperties>
</file>